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  <p:sldId id="270" r:id="rId15"/>
    <p:sldId id="271" r:id="rId16"/>
    <p:sldId id="272" r:id="rId17"/>
    <p:sldId id="269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g>
</file>

<file path=ppt/media/image10.jpg>
</file>

<file path=ppt/media/image11.jpeg>
</file>

<file path=ppt/media/image12.jpg>
</file>

<file path=ppt/media/image13.jpg>
</file>

<file path=ppt/media/image14.png>
</file>

<file path=ppt/media/image15.jpeg>
</file>

<file path=ppt/media/image16.png>
</file>

<file path=ppt/media/image17.jpg>
</file>

<file path=ppt/media/image18.png>
</file>

<file path=ppt/media/image19.jpeg>
</file>

<file path=ppt/media/image2.jpg>
</file>

<file path=ppt/media/image20.jpg>
</file>

<file path=ppt/media/image3.gif>
</file>

<file path=ppt/media/image4.png>
</file>

<file path=ppt/media/image5.jpeg>
</file>

<file path=ppt/media/image6.png>
</file>

<file path=ppt/media/image7.jp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3816B-AB06-4C06-8537-A0790C6A5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B9EBF-122B-420A-90D5-8EB47DD43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96ACA-41EF-4C6E-AFB8-4235F0A6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99E42-AF34-4AB2-BD3C-3C907EDB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68848-9715-4D77-8E6D-A8DCB2CE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639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51947-EAE9-4E54-B4B2-8DA61898D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F9432-877B-4C44-8591-81955F8E4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30364-57F1-46C6-AD58-1031195ED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C36A2-65E9-4B97-B3E8-2122699D0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5495-2898-49F6-8B14-6598F9845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4703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0AE8CE-7342-4C0D-8C1D-C2286ECD8E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099FE-7084-4DF6-848F-93EC751F7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166AE-E603-4946-BBCF-6A4A6F6B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B023-5D15-4FDC-9A5B-600E2CB6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A6874-B726-470D-8745-6381EB69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009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7D293-9ACD-480F-B215-9A5908231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1F674-8217-4F74-B87D-C0991FE7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8DB36-A692-49ED-BBD5-1FFF28473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4B6F9-3210-461A-A25A-58D01791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516C7-F662-45CA-B977-CC7758DBE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644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D9107-C4E1-4D2A-B142-2EEFCAB7C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7B53E-B638-458D-A3A4-688D5EFE5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3FCC-143B-4E94-8888-007FB4C8F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CF074-02DA-440B-B784-8F8F3AAF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944F4-1A38-49B0-96D0-3EF0A1DC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990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7115B-7F69-4BFD-9E51-1DAC9839F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45563-E214-4641-98C4-69BEC4F258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1071EE-1F86-43E3-9818-C51C8F5B1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FB092-1AF0-4BFE-85F5-1EAA28D9A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0355E-ED50-43C7-A040-14CEB970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71CB5-2FAE-46D9-9233-3C14F498E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79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E1608-D22A-454A-BE0C-38BE50AAF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ED696-6471-42EB-A787-BFBF7A275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62966D-0D09-4455-848B-102353DB3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D9FFC-F2C0-427B-A8B3-241FB3D0F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5FCE59-DE2D-44F9-B45E-33FB20A7A7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EBB3D-C2CF-400B-9B04-57468B3B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D46445-5622-4820-BD94-E036BDCB6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DAECD7-0376-4C49-AC43-F4621567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656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6765-E002-4A9C-923E-0E1DD3E2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86EEB-C6AC-4E03-87D7-007792512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DFBC9-9EF5-496F-B36B-1918D5658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2F5A4-0D16-48F0-86C6-7822B535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058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167608-1D40-4C1B-AD86-16D53812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1AD5D9-409A-4311-8576-14B7BA1AA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A6EAB-139E-480B-8819-AF7F47B2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99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18351-D68D-4C91-AA5F-B6B86C637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998A6-D50B-45CC-A33C-FBF2D9C21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A4164-63A3-4712-B138-C8432EE1B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7BC85-B469-48EB-BC72-2F3BE8DC0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0C18A-4041-45EF-8AC8-695304E80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A8540-E3E8-49F9-897B-1215FF706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6078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703F1-D401-420B-9707-EBF9866F4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7F2086-487E-48D8-B387-6D326BE23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AE207D-50B3-4518-B56D-31215AF52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0FD02-8D57-47F4-9E0C-42E6264A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5607AD-1322-470A-BB26-15B608421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84754-07A7-4A45-B132-157904CA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9013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BE22BB-D297-4AEC-8F4A-7B0E6A66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879AD-3A43-4818-9ABD-1BB662708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27A0A-1FCD-4AA8-987C-827A92313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D0E2F-EF99-47D9-BC52-B21615E68EDA}" type="datetimeFigureOut">
              <a:rPr lang="en-IN" smtClean="0"/>
              <a:t>19-01-2021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88BC-96CB-4A57-B394-E0216B097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EBD67-E655-4EE7-984C-5174329BC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8ADE3-0A56-4449-BD8C-D7CDF86D8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813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CFBCA67-ED1F-4B57-BC98-33A13E0ED9E3}"/>
              </a:ext>
            </a:extLst>
          </p:cNvPr>
          <p:cNvSpPr txBox="1"/>
          <p:nvPr/>
        </p:nvSpPr>
        <p:spPr>
          <a:xfrm>
            <a:off x="3034016" y="276837"/>
            <a:ext cx="61239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MV Boli" panose="02000500030200090000" pitchFamily="2" charset="0"/>
                <a:cs typeface="MV Boli" panose="02000500030200090000" pitchFamily="2" charset="0"/>
              </a:rPr>
              <a:t>KOE NO KATACHI</a:t>
            </a:r>
          </a:p>
          <a:p>
            <a:pPr algn="ctr"/>
            <a:r>
              <a:rPr lang="en-IN" sz="3200" b="1" dirty="0">
                <a:latin typeface="MV Boli" panose="02000500030200090000" pitchFamily="2" charset="0"/>
                <a:cs typeface="MV Boli" panose="02000500030200090000" pitchFamily="2" charset="0"/>
              </a:rPr>
              <a:t>(A SILENT VOICE)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5DAFF0-F49E-432A-B82A-46D0322036B7}"/>
              </a:ext>
            </a:extLst>
          </p:cNvPr>
          <p:cNvSpPr txBox="1"/>
          <p:nvPr/>
        </p:nvSpPr>
        <p:spPr>
          <a:xfrm>
            <a:off x="4660080" y="6150114"/>
            <a:ext cx="2871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映画 聲の形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609310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6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8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698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374285-6F09-476D-AA64-6D026C382DCF}"/>
              </a:ext>
            </a:extLst>
          </p:cNvPr>
          <p:cNvSpPr txBox="1"/>
          <p:nvPr/>
        </p:nvSpPr>
        <p:spPr>
          <a:xfrm>
            <a:off x="1626919" y="3099460"/>
            <a:ext cx="2185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NISHIMIYA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CB2E1F-F07D-40AF-B247-85494A4EADEF}"/>
              </a:ext>
            </a:extLst>
          </p:cNvPr>
          <p:cNvSpPr txBox="1"/>
          <p:nvPr/>
        </p:nvSpPr>
        <p:spPr>
          <a:xfrm>
            <a:off x="5003470" y="3099460"/>
            <a:ext cx="2185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NAOKA</a:t>
            </a:r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99B2DCC8-CBD2-4CF0-A734-5C0131AFD98F}"/>
              </a:ext>
            </a:extLst>
          </p:cNvPr>
          <p:cNvSpPr/>
          <p:nvPr/>
        </p:nvSpPr>
        <p:spPr>
          <a:xfrm>
            <a:off x="3526971" y="3099460"/>
            <a:ext cx="2042556" cy="24938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CFAA93-88F0-4A11-902C-31BAD8A3071E}"/>
              </a:ext>
            </a:extLst>
          </p:cNvPr>
          <p:cNvSpPr txBox="1"/>
          <p:nvPr/>
        </p:nvSpPr>
        <p:spPr>
          <a:xfrm>
            <a:off x="4168239" y="2755075"/>
            <a:ext cx="83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Bullies</a:t>
            </a: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3A85913E-C6AE-4196-BC69-199508DBFAA4}"/>
              </a:ext>
            </a:extLst>
          </p:cNvPr>
          <p:cNvSpPr/>
          <p:nvPr/>
        </p:nvSpPr>
        <p:spPr>
          <a:xfrm rot="5400000">
            <a:off x="2333500" y="3670075"/>
            <a:ext cx="771897" cy="36933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80D267-953E-4EB6-9C56-8A90FEB7A3A8}"/>
              </a:ext>
            </a:extLst>
          </p:cNvPr>
          <p:cNvSpPr txBox="1"/>
          <p:nvPr/>
        </p:nvSpPr>
        <p:spPr>
          <a:xfrm>
            <a:off x="2303813" y="4441371"/>
            <a:ext cx="1009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Starts blaming herself</a:t>
            </a:r>
          </a:p>
        </p:txBody>
      </p:sp>
    </p:spTree>
    <p:extLst>
      <p:ext uri="{BB962C8B-B14F-4D97-AF65-F5344CB8AC3E}">
        <p14:creationId xmlns:p14="http://schemas.microsoft.com/office/powerpoint/2010/main" val="54730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  <p:bldP spid="5" grpId="0"/>
      <p:bldP spid="6" grpId="0" animBg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73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65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105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5212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oe No Katachi Scene">
            <a:hlinkClick r:id="" action="ppaction://media"/>
            <a:extLst>
              <a:ext uri="{FF2B5EF4-FFF2-40B4-BE49-F238E27FC236}">
                <a16:creationId xmlns:a16="http://schemas.microsoft.com/office/drawing/2014/main" id="{D9B96BD4-9667-4D91-9505-C88D2F3FA5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B9F3F7-A66D-419B-90C2-21029C130EB3}"/>
              </a:ext>
            </a:extLst>
          </p:cNvPr>
          <p:cNvSpPr txBox="1"/>
          <p:nvPr/>
        </p:nvSpPr>
        <p:spPr>
          <a:xfrm>
            <a:off x="1080655" y="534390"/>
            <a:ext cx="99515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latin typeface="Comic Sans MS" panose="030F0702030302020204" pitchFamily="66" charset="0"/>
              </a:rPr>
              <a:t>What does the Movie try to convey??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64F6C2-AC5E-484B-AF69-A5D642D93512}"/>
              </a:ext>
            </a:extLst>
          </p:cNvPr>
          <p:cNvSpPr txBox="1"/>
          <p:nvPr/>
        </p:nvSpPr>
        <p:spPr>
          <a:xfrm>
            <a:off x="847107" y="2551837"/>
            <a:ext cx="104977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IN" sz="4000" dirty="0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How the “different”  are treated indifferently.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Social anxiety due to guilt.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4000" dirty="0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The complexity of human emotions</a:t>
            </a:r>
            <a:r>
              <a:rPr lang="en-IN" sz="40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15092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7D71B2-C472-4DB3-94C3-E03AE046B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710" y="3246120"/>
            <a:ext cx="4762500" cy="2200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  <a:softEdge rad="63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3B9605-B648-414C-81BE-A3E7032D03E9}"/>
              </a:ext>
            </a:extLst>
          </p:cNvPr>
          <p:cNvSpPr txBox="1"/>
          <p:nvPr/>
        </p:nvSpPr>
        <p:spPr>
          <a:xfrm>
            <a:off x="3870649" y="213062"/>
            <a:ext cx="41521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000" b="1" dirty="0">
                <a:latin typeface="Ink Free" panose="03080402000500000000" pitchFamily="66" charset="0"/>
              </a:rPr>
              <a:t>PLOT</a:t>
            </a:r>
          </a:p>
        </p:txBody>
      </p:sp>
    </p:spTree>
    <p:extLst>
      <p:ext uri="{BB962C8B-B14F-4D97-AF65-F5344CB8AC3E}">
        <p14:creationId xmlns:p14="http://schemas.microsoft.com/office/powerpoint/2010/main" val="104998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10E51-DFAB-4155-A9DC-F34C31F86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empus Sans ITC" panose="04020404030D07020202" pitchFamily="82" charset="0"/>
              </a:rPr>
              <a:t>HOW THE “DIFFERENT” ARE TREATED DIFFERENTLY.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149E39-D702-47B7-8CB6-949894B9EDE0}"/>
              </a:ext>
            </a:extLst>
          </p:cNvPr>
          <p:cNvSpPr txBox="1"/>
          <p:nvPr/>
        </p:nvSpPr>
        <p:spPr>
          <a:xfrm>
            <a:off x="964734" y="1979802"/>
            <a:ext cx="100500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en-IN" sz="3200" dirty="0">
                <a:latin typeface="Tempus Sans ITC" panose="04020404030D07020202" pitchFamily="82" charset="0"/>
              </a:rPr>
              <a:t>Not everyone will react in the same way.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IN" sz="3200" dirty="0">
                <a:latin typeface="Tempus Sans ITC" panose="04020404030D07020202" pitchFamily="82" charset="0"/>
              </a:rPr>
              <a:t>Not everyone will continue to behave towards you as they used to.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F79D5B-823A-4421-AE22-41A72329B863}"/>
              </a:ext>
            </a:extLst>
          </p:cNvPr>
          <p:cNvSpPr txBox="1"/>
          <p:nvPr/>
        </p:nvSpPr>
        <p:spPr>
          <a:xfrm>
            <a:off x="3224463" y="3965608"/>
            <a:ext cx="5900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Tempus Sans ITC" panose="04020404030D07020202" pitchFamily="82" charset="0"/>
              </a:rPr>
              <a:t>DISABILITY DISCRIMINATION</a:t>
            </a:r>
            <a:endParaRPr lang="en-IN" dirty="0"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78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10E51-DFAB-4155-A9DC-F34C31F86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empus Sans ITC" panose="04020404030D07020202" pitchFamily="82" charset="0"/>
              </a:rPr>
              <a:t>SOCIAL  ANXIETY.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781C8-96EE-4702-B431-502E4267E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4" y="1498182"/>
            <a:ext cx="8428104" cy="4719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D75565-0450-4296-8025-1472EC12F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389" y="1498182"/>
            <a:ext cx="8442097" cy="471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4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10E51-DFAB-4155-A9DC-F34C31F86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empus Sans ITC" panose="04020404030D07020202" pitchFamily="82" charset="0"/>
              </a:rPr>
              <a:t>THE COMPLEXITY OF HUMAN EMOTIONS.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7197DE-8838-4083-9C9E-56AA938A3256}"/>
              </a:ext>
            </a:extLst>
          </p:cNvPr>
          <p:cNvSpPr txBox="1"/>
          <p:nvPr/>
        </p:nvSpPr>
        <p:spPr>
          <a:xfrm>
            <a:off x="566285" y="2658424"/>
            <a:ext cx="3360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Tempus Sans ITC" panose="04020404030D07020202" pitchFamily="82" charset="0"/>
              </a:rPr>
              <a:t>In His Second Book.</a:t>
            </a:r>
            <a:r>
              <a:rPr lang="en-IN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6D2DD-1B82-4ABB-83F5-9B91BA2BCAF5}"/>
              </a:ext>
            </a:extLst>
          </p:cNvPr>
          <p:cNvSpPr txBox="1"/>
          <p:nvPr/>
        </p:nvSpPr>
        <p:spPr>
          <a:xfrm>
            <a:off x="566286" y="2241082"/>
            <a:ext cx="2800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Tempus Sans ITC" panose="04020404030D07020202" pitchFamily="82" charset="0"/>
              </a:rPr>
              <a:t>Mark Manson.</a:t>
            </a:r>
            <a:r>
              <a:rPr lang="en-IN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6B0D4C-9226-4FD6-8FD5-53134F7892A0}"/>
              </a:ext>
            </a:extLst>
          </p:cNvPr>
          <p:cNvSpPr txBox="1"/>
          <p:nvPr/>
        </p:nvSpPr>
        <p:spPr>
          <a:xfrm>
            <a:off x="1330691" y="3421781"/>
            <a:ext cx="9530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mpus Sans ITC" panose="04020404030D07020202" pitchFamily="82" charset="0"/>
              </a:rPr>
              <a:t>The Newton’s Laws of emotions.</a:t>
            </a:r>
            <a:endParaRPr lang="en-IN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mpus Sans ITC" panose="04020404030D070202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3A950-24D7-47F7-A1BC-CE8FCC6287E6}"/>
              </a:ext>
            </a:extLst>
          </p:cNvPr>
          <p:cNvSpPr txBox="1"/>
          <p:nvPr/>
        </p:nvSpPr>
        <p:spPr>
          <a:xfrm>
            <a:off x="336884" y="3985083"/>
            <a:ext cx="112615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fontAlgn="base">
              <a:buFont typeface="+mj-lt"/>
              <a:buAutoNum type="arabicPeriod"/>
            </a:pPr>
            <a:r>
              <a:rPr lang="en-US" sz="3200" b="1" dirty="0">
                <a:latin typeface="Tempus Sans ITC" panose="04020404030D07020202" pitchFamily="82" charset="0"/>
              </a:rPr>
              <a:t>For Every Action, There is an Equal and Opposite Emotional Reaction.</a:t>
            </a:r>
          </a:p>
          <a:p>
            <a:pPr marL="342900" indent="-342900" algn="ctr" fontAlgn="base">
              <a:buFont typeface="+mj-lt"/>
              <a:buAutoNum type="arabicPeriod"/>
            </a:pPr>
            <a:r>
              <a:rPr lang="en-US" sz="3200" b="1" dirty="0">
                <a:latin typeface="Tempus Sans ITC" panose="04020404030D07020202" pitchFamily="82" charset="0"/>
              </a:rPr>
              <a:t>Our Self-Worth Equals the Sum of Our Emotions Over Time.</a:t>
            </a:r>
          </a:p>
          <a:p>
            <a:pPr marL="342900" indent="-342900" algn="ctr" fontAlgn="base">
              <a:buFont typeface="+mj-lt"/>
              <a:buAutoNum type="arabicPeriod"/>
            </a:pPr>
            <a:r>
              <a:rPr lang="en-US" sz="3200" b="1" dirty="0">
                <a:latin typeface="Tempus Sans ITC" panose="04020404030D07020202" pitchFamily="82" charset="0"/>
              </a:rPr>
              <a:t>Your Identity Will Stay Your Identity Until a New Experience Acts Against It.</a:t>
            </a:r>
          </a:p>
          <a:p>
            <a:pPr algn="ctr"/>
            <a:endParaRPr lang="en-IN" sz="3200" b="1" dirty="0">
              <a:latin typeface="Tempus Sans ITC" panose="04020404030D07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4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F218E0-DD03-480C-8862-16D3324FF032}"/>
              </a:ext>
            </a:extLst>
          </p:cNvPr>
          <p:cNvSpPr txBox="1"/>
          <p:nvPr/>
        </p:nvSpPr>
        <p:spPr>
          <a:xfrm>
            <a:off x="307909" y="186612"/>
            <a:ext cx="543290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Tempus Sans ITC" panose="04020404030D07020202" pitchFamily="82" charset="0"/>
              </a:rPr>
              <a:t>The Movies message</a:t>
            </a:r>
            <a:r>
              <a:rPr lang="en-IN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Tempus Sans ITC" panose="04020404030D07020202" pitchFamily="82" charset="0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BA72FB-4E1D-4751-B784-6C28699D6BDA}"/>
              </a:ext>
            </a:extLst>
          </p:cNvPr>
          <p:cNvSpPr txBox="1"/>
          <p:nvPr/>
        </p:nvSpPr>
        <p:spPr>
          <a:xfrm>
            <a:off x="328125" y="2310270"/>
            <a:ext cx="77350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200" b="1" i="0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Tempus Sans ITC" panose="04020404030D07020202" pitchFamily="82" charset="0"/>
                <a:ea typeface="+mn-ea"/>
                <a:cs typeface="+mn-cs"/>
              </a:rPr>
              <a:t>In Short.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C0749A-B4F5-4653-B8E1-E869A7777C1F}"/>
              </a:ext>
            </a:extLst>
          </p:cNvPr>
          <p:cNvSpPr txBox="1"/>
          <p:nvPr/>
        </p:nvSpPr>
        <p:spPr>
          <a:xfrm>
            <a:off x="3934408" y="3218737"/>
            <a:ext cx="82575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rgbClr val="7030A0"/>
                </a:solidFill>
                <a:latin typeface="Tempus Sans ITC" panose="04020404030D07020202" pitchFamily="82" charset="0"/>
              </a:rPr>
              <a:t>Hope. Don’t bully others and most importantly don’t bully yourself and don’t be too hard on yourself.</a:t>
            </a:r>
          </a:p>
        </p:txBody>
      </p:sp>
    </p:spTree>
    <p:extLst>
      <p:ext uri="{BB962C8B-B14F-4D97-AF65-F5344CB8AC3E}">
        <p14:creationId xmlns:p14="http://schemas.microsoft.com/office/powerpoint/2010/main" val="1518079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1140903" y="3145009"/>
            <a:ext cx="1048624" cy="3205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778B5-3E98-4B88-B855-38C888C12E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5" t="9674" r="38419" b="24150"/>
          <a:stretch/>
        </p:blipFill>
        <p:spPr>
          <a:xfrm>
            <a:off x="9253057" y="3256100"/>
            <a:ext cx="947957" cy="2983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EF4FBD-28AF-4C28-A604-D4C17450F522}"/>
              </a:ext>
            </a:extLst>
          </p:cNvPr>
          <p:cNvSpPr txBox="1"/>
          <p:nvPr/>
        </p:nvSpPr>
        <p:spPr>
          <a:xfrm>
            <a:off x="327171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r>
              <a:rPr lang="en-IN" dirty="0"/>
              <a:t>FRIEND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A33BB8-B4A0-44A4-BC2A-454D087E9454}"/>
              </a:ext>
            </a:extLst>
          </p:cNvPr>
          <p:cNvSpPr txBox="1"/>
          <p:nvPr/>
        </p:nvSpPr>
        <p:spPr>
          <a:xfrm>
            <a:off x="2546890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r>
              <a:rPr lang="en-IN" dirty="0"/>
              <a:t>FRIEND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BD365-4A5A-4B6E-A0C8-7C19B7C492E6}"/>
              </a:ext>
            </a:extLst>
          </p:cNvPr>
          <p:cNvSpPr txBox="1"/>
          <p:nvPr/>
        </p:nvSpPr>
        <p:spPr>
          <a:xfrm>
            <a:off x="3276712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r>
              <a:rPr lang="en-IN" dirty="0" err="1"/>
              <a:t>FRIENDetc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825DC-49F9-4252-9DDB-438C862D388F}"/>
              </a:ext>
            </a:extLst>
          </p:cNvPr>
          <p:cNvSpPr txBox="1"/>
          <p:nvPr/>
        </p:nvSpPr>
        <p:spPr>
          <a:xfrm>
            <a:off x="10419127" y="3256100"/>
            <a:ext cx="1325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solidFill>
                  <a:schemeClr val="bg1"/>
                </a:solidFill>
              </a:rPr>
              <a:t>Nishimiya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 err="1">
                <a:solidFill>
                  <a:schemeClr val="bg1"/>
                </a:solidFill>
              </a:rPr>
              <a:t>Shouko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98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1140903" y="3145009"/>
            <a:ext cx="1048624" cy="3205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778B5-3E98-4B88-B855-38C888C12E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5" t="9674" r="38419" b="24150"/>
          <a:stretch/>
        </p:blipFill>
        <p:spPr>
          <a:xfrm>
            <a:off x="9253057" y="3256100"/>
            <a:ext cx="947957" cy="2983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EF4FBD-28AF-4C28-A604-D4C17450F522}"/>
              </a:ext>
            </a:extLst>
          </p:cNvPr>
          <p:cNvSpPr txBox="1"/>
          <p:nvPr/>
        </p:nvSpPr>
        <p:spPr>
          <a:xfrm>
            <a:off x="327171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A33BB8-B4A0-44A4-BC2A-454D087E9454}"/>
              </a:ext>
            </a:extLst>
          </p:cNvPr>
          <p:cNvSpPr txBox="1"/>
          <p:nvPr/>
        </p:nvSpPr>
        <p:spPr>
          <a:xfrm>
            <a:off x="2546890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BD365-4A5A-4B6E-A0C8-7C19B7C492E6}"/>
              </a:ext>
            </a:extLst>
          </p:cNvPr>
          <p:cNvSpPr txBox="1"/>
          <p:nvPr/>
        </p:nvSpPr>
        <p:spPr>
          <a:xfrm>
            <a:off x="3276712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FRIENDetc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5E991435-0DD7-41C8-AC33-B0DFAA077FD3}"/>
              </a:ext>
            </a:extLst>
          </p:cNvPr>
          <p:cNvSpPr/>
          <p:nvPr/>
        </p:nvSpPr>
        <p:spPr>
          <a:xfrm rot="10800000">
            <a:off x="4006534" y="3830855"/>
            <a:ext cx="1268110" cy="23100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C3D837F-62CC-4D79-841A-8F07A45772DB}"/>
              </a:ext>
            </a:extLst>
          </p:cNvPr>
          <p:cNvSpPr/>
          <p:nvPr/>
        </p:nvSpPr>
        <p:spPr>
          <a:xfrm>
            <a:off x="4006533" y="4747736"/>
            <a:ext cx="1268110" cy="23100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69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-0.31224 -0.003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12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1140903" y="3145009"/>
            <a:ext cx="1048624" cy="3205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778B5-3E98-4B88-B855-38C888C12E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5" t="9674" r="38419" b="24150"/>
          <a:stretch/>
        </p:blipFill>
        <p:spPr>
          <a:xfrm>
            <a:off x="5451078" y="3145008"/>
            <a:ext cx="947957" cy="2983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EF4FBD-28AF-4C28-A604-D4C17450F522}"/>
              </a:ext>
            </a:extLst>
          </p:cNvPr>
          <p:cNvSpPr txBox="1"/>
          <p:nvPr/>
        </p:nvSpPr>
        <p:spPr>
          <a:xfrm>
            <a:off x="327171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A33BB8-B4A0-44A4-BC2A-454D087E9454}"/>
              </a:ext>
            </a:extLst>
          </p:cNvPr>
          <p:cNvSpPr txBox="1"/>
          <p:nvPr/>
        </p:nvSpPr>
        <p:spPr>
          <a:xfrm>
            <a:off x="2546890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BD365-4A5A-4B6E-A0C8-7C19B7C492E6}"/>
              </a:ext>
            </a:extLst>
          </p:cNvPr>
          <p:cNvSpPr txBox="1"/>
          <p:nvPr/>
        </p:nvSpPr>
        <p:spPr>
          <a:xfrm>
            <a:off x="3276712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FRIENDetc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Arrow: U-Turn 1">
            <a:extLst>
              <a:ext uri="{FF2B5EF4-FFF2-40B4-BE49-F238E27FC236}">
                <a16:creationId xmlns:a16="http://schemas.microsoft.com/office/drawing/2014/main" id="{B6066B5A-3EBA-4CBD-9A65-D74435EBAB48}"/>
              </a:ext>
            </a:extLst>
          </p:cNvPr>
          <p:cNvSpPr/>
          <p:nvPr/>
        </p:nvSpPr>
        <p:spPr>
          <a:xfrm>
            <a:off x="1665215" y="2521819"/>
            <a:ext cx="4430785" cy="529389"/>
          </a:xfrm>
          <a:prstGeom prst="utur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1E2F2A-B173-4EE5-BC5B-82EE4BC3C441}"/>
              </a:ext>
            </a:extLst>
          </p:cNvPr>
          <p:cNvSpPr/>
          <p:nvPr/>
        </p:nvSpPr>
        <p:spPr>
          <a:xfrm rot="20276929">
            <a:off x="335329" y="2830903"/>
            <a:ext cx="1600861" cy="1065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1373A3-2E58-41F6-8366-A487E243B96C}"/>
              </a:ext>
            </a:extLst>
          </p:cNvPr>
          <p:cNvSpPr/>
          <p:nvPr/>
        </p:nvSpPr>
        <p:spPr>
          <a:xfrm rot="12661929">
            <a:off x="1718316" y="2859848"/>
            <a:ext cx="1299785" cy="1324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A614523-AABC-4D4D-A7E1-47720D5042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751" y="0"/>
            <a:ext cx="8951439" cy="44372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90CEB2-28D0-46FB-976B-EC35E330A0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376" y="2175309"/>
            <a:ext cx="8625624" cy="467221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3A0C85C8-1CA1-40AC-B0AE-20EF85E7646E}"/>
              </a:ext>
            </a:extLst>
          </p:cNvPr>
          <p:cNvSpPr/>
          <p:nvPr/>
        </p:nvSpPr>
        <p:spPr>
          <a:xfrm>
            <a:off x="7093819" y="2646947"/>
            <a:ext cx="725147" cy="67087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CB439C7-670B-453F-A813-DB4AC150FC03}"/>
              </a:ext>
            </a:extLst>
          </p:cNvPr>
          <p:cNvSpPr/>
          <p:nvPr/>
        </p:nvSpPr>
        <p:spPr>
          <a:xfrm>
            <a:off x="8762256" y="2876326"/>
            <a:ext cx="725147" cy="67087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05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11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1140903" y="3145009"/>
            <a:ext cx="1048624" cy="3205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778B5-3E98-4B88-B855-38C888C12E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5" t="9674" r="38419" b="24150"/>
          <a:stretch/>
        </p:blipFill>
        <p:spPr>
          <a:xfrm>
            <a:off x="5528080" y="3145008"/>
            <a:ext cx="947957" cy="2983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EF4FBD-28AF-4C28-A604-D4C17450F522}"/>
              </a:ext>
            </a:extLst>
          </p:cNvPr>
          <p:cNvSpPr txBox="1"/>
          <p:nvPr/>
        </p:nvSpPr>
        <p:spPr>
          <a:xfrm>
            <a:off x="327171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A33BB8-B4A0-44A4-BC2A-454D087E9454}"/>
              </a:ext>
            </a:extLst>
          </p:cNvPr>
          <p:cNvSpPr txBox="1"/>
          <p:nvPr/>
        </p:nvSpPr>
        <p:spPr>
          <a:xfrm>
            <a:off x="2546890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1BD365-4A5A-4B6E-A0C8-7C19B7C492E6}"/>
              </a:ext>
            </a:extLst>
          </p:cNvPr>
          <p:cNvSpPr txBox="1"/>
          <p:nvPr/>
        </p:nvSpPr>
        <p:spPr>
          <a:xfrm>
            <a:off x="3276712" y="3145008"/>
            <a:ext cx="513410" cy="3205456"/>
          </a:xfrm>
          <a:prstGeom prst="rect">
            <a:avLst/>
          </a:prstGeom>
          <a:solidFill>
            <a:schemeClr val="bg1"/>
          </a:solidFill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FRIENDetc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9A73BA-F3F0-4B1A-A43D-480CAD26358B}"/>
              </a:ext>
            </a:extLst>
          </p:cNvPr>
          <p:cNvSpPr txBox="1"/>
          <p:nvPr/>
        </p:nvSpPr>
        <p:spPr>
          <a:xfrm>
            <a:off x="6882062" y="2454442"/>
            <a:ext cx="196355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Teacher</a:t>
            </a:r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C7E5152F-23BD-42F2-93DA-3836A82FE84D}"/>
              </a:ext>
            </a:extLst>
          </p:cNvPr>
          <p:cNvSpPr/>
          <p:nvPr/>
        </p:nvSpPr>
        <p:spPr>
          <a:xfrm>
            <a:off x="2310063" y="4475747"/>
            <a:ext cx="5091764" cy="259882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294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0.57435 0.0159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11" y="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7037E-7 L 0.50144 0.0349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65" y="173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3.7037E-7 L 0.49948 0.0335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74" y="166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60429 0.0307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08" y="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1140903" y="3145009"/>
            <a:ext cx="1048624" cy="32054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E7BF9D-3E20-4166-9900-BF1DA39192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t="8119" r="19609" b="7445"/>
          <a:stretch/>
        </p:blipFill>
        <p:spPr>
          <a:xfrm rot="2450116">
            <a:off x="6757437" y="4291740"/>
            <a:ext cx="654889" cy="91199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metal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344658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7 L 0.35143 0.0092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65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7000"/>
                    </a14:imgEffect>
                    <a14:imgEffect>
                      <a14:colorTemperature colorTemp="5785"/>
                    </a14:imgEffect>
                    <a14:imgEffect>
                      <a14:saturation sat="7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AE05B-8029-401E-9A36-8A00646CF7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7561" r="14094" b="20525"/>
          <a:stretch/>
        </p:blipFill>
        <p:spPr>
          <a:xfrm>
            <a:off x="5392269" y="3145009"/>
            <a:ext cx="1048624" cy="32054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E7BF9D-3E20-4166-9900-BF1DA39192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t="8119" r="19609" b="7445"/>
          <a:stretch/>
        </p:blipFill>
        <p:spPr>
          <a:xfrm rot="2450116">
            <a:off x="6757437" y="4291740"/>
            <a:ext cx="654889" cy="91199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metal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243624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7 L 0.60169 0.0108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78" y="53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7037E-7 L 0.49232 0.0108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09" y="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7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7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192</Words>
  <Application>Microsoft Office PowerPoint</Application>
  <PresentationFormat>Widescreen</PresentationFormat>
  <Paragraphs>41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Comic Sans MS</vt:lpstr>
      <vt:lpstr>Ink Free</vt:lpstr>
      <vt:lpstr>MV Boli</vt:lpstr>
      <vt:lpstr>Tempus Sans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THE “DIFFERENT” ARE TREATED DIFFERENTLY.</vt:lpstr>
      <vt:lpstr>SOCIAL  ANXIETY.</vt:lpstr>
      <vt:lpstr>THE COMPLEXITY OF HUMAN EMOTIONS.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Kunal Keshan</dc:creator>
  <cp:lastModifiedBy>Kunal Keshan</cp:lastModifiedBy>
  <cp:revision>32</cp:revision>
  <dcterms:created xsi:type="dcterms:W3CDTF">2021-01-08T06:08:12Z</dcterms:created>
  <dcterms:modified xsi:type="dcterms:W3CDTF">2021-01-19T14:00:18Z</dcterms:modified>
</cp:coreProperties>
</file>

<file path=docProps/thumbnail.jpeg>
</file>